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9" r:id="rId2"/>
    <p:sldId id="302" r:id="rId3"/>
    <p:sldId id="311" r:id="rId4"/>
    <p:sldId id="458" r:id="rId5"/>
    <p:sldId id="442" r:id="rId6"/>
    <p:sldId id="459" r:id="rId7"/>
    <p:sldId id="457" r:id="rId8"/>
    <p:sldId id="318" r:id="rId9"/>
    <p:sldId id="425" r:id="rId10"/>
    <p:sldId id="460" r:id="rId11"/>
    <p:sldId id="462" r:id="rId12"/>
    <p:sldId id="461" r:id="rId13"/>
    <p:sldId id="463" r:id="rId14"/>
    <p:sldId id="464" r:id="rId15"/>
    <p:sldId id="465" r:id="rId16"/>
    <p:sldId id="466" r:id="rId17"/>
    <p:sldId id="451" r:id="rId18"/>
    <p:sldId id="469" r:id="rId19"/>
    <p:sldId id="470" r:id="rId20"/>
    <p:sldId id="471" r:id="rId21"/>
    <p:sldId id="467" r:id="rId22"/>
    <p:sldId id="472" r:id="rId23"/>
    <p:sldId id="473" r:id="rId24"/>
    <p:sldId id="474" r:id="rId25"/>
    <p:sldId id="468" r:id="rId26"/>
    <p:sldId id="476" r:id="rId27"/>
    <p:sldId id="344" r:id="rId2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29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rgbClr val="323332"/>
        </a:fontRef>
        <a:srgbClr val="323332"/>
      </a:tcTxStyle>
      <a:tcStyle>
        <a:tcBdr>
          <a:left>
            <a:ln w="6350" cap="flat">
              <a:solidFill>
                <a:schemeClr val="accent1"/>
              </a:solidFill>
              <a:prstDash val="solid"/>
              <a:miter lim="800000"/>
            </a:ln>
          </a:left>
          <a:right>
            <a:ln w="6350" cap="flat">
              <a:solidFill>
                <a:schemeClr val="accent1"/>
              </a:solidFill>
              <a:prstDash val="solid"/>
              <a:miter lim="8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1"/>
              </a:solidFill>
              <a:prstDash val="solid"/>
              <a:round/>
            </a:ln>
          </a:top>
          <a:bottom>
            <a:ln w="6350" cap="flat">
              <a:solidFill>
                <a:schemeClr val="accent1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chemeClr val="accent1"/>
              </a:solidFill>
              <a:prstDash val="solid"/>
              <a:miter lim="800000"/>
            </a:ln>
          </a:top>
          <a:bottom>
            <a:ln w="6350" cap="flat">
              <a:solidFill>
                <a:schemeClr val="accent1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FDCBCC"/>
          </a:solidFill>
        </a:fill>
      </a:tcStyle>
    </a:wholeTbl>
    <a:band2H>
      <a:tcTxStyle/>
      <a:tcStyle>
        <a:tcBdr/>
        <a:fill>
          <a:solidFill>
            <a:srgbClr val="FEE7E7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F5F6F6"/>
          </a:solidFill>
        </a:fill>
      </a:tcStyle>
    </a:wholeTbl>
    <a:band2H>
      <a:tcTxStyle/>
      <a:tcStyle>
        <a:tcBdr/>
        <a:fill>
          <a:solidFill>
            <a:srgbClr val="FAFAFB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>
              <a:hueOff val="-10800000"/>
              <a:satOff val="-100001"/>
            </a:schemeClr>
          </a:solidFill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10800000"/>
              <a:satOff val="-100001"/>
            </a:schemeClr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CCCCCC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28"/>
    <p:restoredTop sz="94698"/>
  </p:normalViewPr>
  <p:slideViewPr>
    <p:cSldViewPr snapToGrid="0" snapToObjects="1">
      <p:cViewPr varScale="1">
        <p:scale>
          <a:sx n="81" d="100"/>
          <a:sy n="81" d="100"/>
        </p:scale>
        <p:origin x="80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06"/>
    </p:cViewPr>
  </p:sorterViewPr>
  <p:notesViewPr>
    <p:cSldViewPr snapToGrid="0" snapToObjects="1">
      <p:cViewPr varScale="1">
        <p:scale>
          <a:sx n="114" d="100"/>
          <a:sy n="114" d="100"/>
        </p:scale>
        <p:origin x="522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43E00CE-DBED-0D48-BE4E-8A8B3CC39A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4ECC5DA-EE7F-4343-A8E1-5CFC6272BD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37D1E-0706-4846-9664-4BE3F1B729A8}" type="datetimeFigureOut">
              <a:rPr lang="ru-RU" smtClean="0"/>
              <a:t>14.11.2020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E1C4C4F-319D-F144-8B1C-53BBE0DE62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E18091D-A271-A348-88A4-DDE3956BB9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97C5A-6253-494A-878E-A615BC04BC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22881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4425" y="5017168"/>
            <a:ext cx="4941887" cy="3320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Proxima Nova Light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23" name="Текст 21">
            <a:extLst>
              <a:ext uri="{FF2B5EF4-FFF2-40B4-BE49-F238E27FC236}">
                <a16:creationId xmlns:a16="http://schemas.microsoft.com/office/drawing/2014/main" id="{66CF4B95-F143-724F-8317-E4CC3AE87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4424" y="5369560"/>
            <a:ext cx="4941887" cy="626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Proxima Nova Light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4424" y="3305868"/>
            <a:ext cx="8245475" cy="16316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200" baseline="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</a:p>
        </p:txBody>
      </p:sp>
      <p:pic>
        <p:nvPicPr>
          <p:cNvPr id="7" name="Рисунок 213" descr="Рисунок 213">
            <a:extLst>
              <a:ext uri="{FF2B5EF4-FFF2-40B4-BE49-F238E27FC236}">
                <a16:creationId xmlns:a16="http://schemas.microsoft.com/office/drawing/2014/main" id="{DC68529A-8A83-B04F-B9A8-7E5A0431F6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63472" r="82814"/>
          <a:stretch>
            <a:fillRect/>
          </a:stretch>
        </p:blipFill>
        <p:spPr>
          <a:xfrm>
            <a:off x="5486312" y="4920746"/>
            <a:ext cx="950811" cy="2079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Рисунок 2" descr="Рисунок 2">
            <a:extLst>
              <a:ext uri="{FF2B5EF4-FFF2-40B4-BE49-F238E27FC236}">
                <a16:creationId xmlns:a16="http://schemas.microsoft.com/office/drawing/2014/main" id="{714E7D8D-523E-BF43-BC7A-F2829AAA8A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24338" b="26524"/>
          <a:stretch>
            <a:fillRect/>
          </a:stretch>
        </p:blipFill>
        <p:spPr>
          <a:xfrm>
            <a:off x="0" y="0"/>
            <a:ext cx="6858000" cy="33697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6718" t="1" r="38529" b="65080"/>
          <a:stretch>
            <a:fillRect/>
          </a:stretch>
        </p:blipFill>
        <p:spPr>
          <a:xfrm>
            <a:off x="9152238" y="4937473"/>
            <a:ext cx="3039763" cy="19205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55549795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5 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Текст 14">
            <a:extLst>
              <a:ext uri="{FF2B5EF4-FFF2-40B4-BE49-F238E27FC236}">
                <a16:creationId xmlns:a16="http://schemas.microsoft.com/office/drawing/2014/main" id="{30D97CAA-EBAD-C949-9EBD-D89013F143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81011" y="3020191"/>
            <a:ext cx="4043620" cy="395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Proxima Nova Light" panose="02000506030000020004" pitchFamily="2" charset="0"/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mail.ru</a:t>
            </a:r>
            <a:endParaRPr lang="ru-RU" dirty="0"/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502AF755-FD50-9D44-900A-E3019CE244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81011" y="4305763"/>
            <a:ext cx="4043620" cy="395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Proxima Nova Light" panose="02000506030000020004" pitchFamily="2" charset="0"/>
              </a:defRPr>
            </a:lvl1pPr>
          </a:lstStyle>
          <a:p>
            <a:r>
              <a:rPr lang="en-US" dirty="0"/>
              <a:t>https://</a:t>
            </a:r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E6F1457C-E0C7-8143-A77B-3EB838789E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81011" y="1736525"/>
            <a:ext cx="4043620" cy="395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Proxima Nova Light" panose="02000506030000020004" pitchFamily="2" charset="0"/>
              </a:defRPr>
            </a:lvl1pPr>
          </a:lstStyle>
          <a:p>
            <a:r>
              <a:rPr lang="en-US" dirty="0"/>
              <a:t>+7 111 111 11 11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184F45-7EA4-CA47-BA98-2FD31F964F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0775" y="1525062"/>
            <a:ext cx="774700" cy="774700"/>
          </a:xfrm>
          <a:prstGeom prst="rect">
            <a:avLst/>
          </a:prstGeom>
        </p:spPr>
      </p:pic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Контакты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2C87B6-FAF6-344B-BA44-C207656E26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0775" y="2820321"/>
            <a:ext cx="774700" cy="7747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7557913-73B7-2249-8CD3-665660B2EB5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20775" y="4115580"/>
            <a:ext cx="774700" cy="774700"/>
          </a:xfrm>
          <a:prstGeom prst="rect">
            <a:avLst/>
          </a:prstGeom>
        </p:spPr>
      </p:pic>
      <p:sp>
        <p:nvSpPr>
          <p:cNvPr id="10" name="Объект 11">
            <a:extLst>
              <a:ext uri="{FF2B5EF4-FFF2-40B4-BE49-F238E27FC236}">
                <a16:creationId xmlns:a16="http://schemas.microsoft.com/office/drawing/2014/main" id="{FA009FB2-6AB9-6145-8D54-98CC88D82A9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05206" y="1534611"/>
            <a:ext cx="2541864" cy="25172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1" name="Текст 21">
            <a:extLst>
              <a:ext uri="{FF2B5EF4-FFF2-40B4-BE49-F238E27FC236}">
                <a16:creationId xmlns:a16="http://schemas.microsoft.com/office/drawing/2014/main" id="{4CDF883F-54CC-5F47-8E5F-F6CD09B12D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05206" y="4273407"/>
            <a:ext cx="2541864" cy="567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Proxima Nova Light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pic>
        <p:nvPicPr>
          <p:cNvPr id="12" name="Рисунок 2" descr="Рисунок 2">
            <a:extLst>
              <a:ext uri="{FF2B5EF4-FFF2-40B4-BE49-F238E27FC236}">
                <a16:creationId xmlns:a16="http://schemas.microsoft.com/office/drawing/2014/main" id="{26DFB7BA-4C8A-E84C-A935-5DE2E633732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 t="24338" b="26524"/>
          <a:stretch>
            <a:fillRect/>
          </a:stretch>
        </p:blipFill>
        <p:spPr>
          <a:xfrm>
            <a:off x="8538594" y="5062836"/>
            <a:ext cx="3653406" cy="17951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50260708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 6.1 Отбивка вертикальн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9">
            <a:extLst>
              <a:ext uri="{FF2B5EF4-FFF2-40B4-BE49-F238E27FC236}">
                <a16:creationId xmlns:a16="http://schemas.microsoft.com/office/drawing/2014/main" id="{9CEB2BC1-7D5D-2542-8DFB-60B972919C74}"/>
              </a:ext>
            </a:extLst>
          </p:cNvPr>
          <p:cNvSpPr/>
          <p:nvPr userDrawn="1"/>
        </p:nvSpPr>
        <p:spPr>
          <a:xfrm>
            <a:off x="6096000" y="-19821"/>
            <a:ext cx="6096000" cy="6877821"/>
          </a:xfrm>
          <a:prstGeom prst="rect">
            <a:avLst/>
          </a:prstGeom>
          <a:solidFill>
            <a:srgbClr val="FB2A3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5">
                    <a:hueOff val="-10800000"/>
                    <a:satOff val="-100001"/>
                  </a:schemeClr>
                </a:solidFill>
              </a:defRPr>
            </a:pPr>
            <a:endParaRPr/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A66FA0BD-76B7-6549-B906-F70F69DBBEA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700838" y="4400550"/>
            <a:ext cx="4957762" cy="21288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6" name="Рисунок 212" descr="Рисунок 212">
            <a:extLst>
              <a:ext uri="{FF2B5EF4-FFF2-40B4-BE49-F238E27FC236}">
                <a16:creationId xmlns:a16="http://schemas.microsoft.com/office/drawing/2014/main" id="{7E738904-3DA2-3C4F-852F-C616D160D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63472" r="34431"/>
          <a:stretch>
            <a:fillRect/>
          </a:stretch>
        </p:blipFill>
        <p:spPr>
          <a:xfrm>
            <a:off x="8564468" y="-29277"/>
            <a:ext cx="3627532" cy="2079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Рисунок 213" descr="Рисунок 213">
            <a:extLst>
              <a:ext uri="{FF2B5EF4-FFF2-40B4-BE49-F238E27FC236}">
                <a16:creationId xmlns:a16="http://schemas.microsoft.com/office/drawing/2014/main" id="{DC68529A-8A83-B04F-B9A8-7E5A0431F6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63472" r="82814"/>
          <a:stretch>
            <a:fillRect/>
          </a:stretch>
        </p:blipFill>
        <p:spPr>
          <a:xfrm>
            <a:off x="5486312" y="4920746"/>
            <a:ext cx="950811" cy="207915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Объект 11">
            <a:extLst>
              <a:ext uri="{FF2B5EF4-FFF2-40B4-BE49-F238E27FC236}">
                <a16:creationId xmlns:a16="http://schemas.microsoft.com/office/drawing/2014/main" id="{53AC3A50-E340-EF4D-83DC-9FFFA784457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3622"/>
            <a:ext cx="6095999" cy="68778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2708334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0938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1.1 Стандарт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 userDrawn="1"/>
        </p:nvSpPr>
        <p:spPr>
          <a:xfrm>
            <a:off x="1121333" y="1544596"/>
            <a:ext cx="3420001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Объект 11">
            <a:extLst>
              <a:ext uri="{FF2B5EF4-FFF2-40B4-BE49-F238E27FC236}">
                <a16:creationId xmlns:a16="http://schemas.microsoft.com/office/drawing/2014/main" id="{5B8E3B77-36E6-BF4C-8FCD-B9B192F46F0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20775" y="1795249"/>
            <a:ext cx="9826858" cy="39594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lang="ru-RU" dirty="0"/>
              <a:t>Текст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80F41BEF-94A2-9C4C-B439-19D1A93B31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9188" y="5715000"/>
            <a:ext cx="9761537" cy="4572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30000"/>
              <a:buFont typeface="Arial"/>
              <a:buNone/>
              <a:tabLst/>
              <a:defRPr sz="1600" baseline="0">
                <a:latin typeface="Proxima Nova Regular"/>
                <a:sym typeface="Proxima Nova Regular"/>
              </a:defRPr>
            </a:lvl1pPr>
          </a:lstStyle>
          <a:p>
            <a:pPr marL="0" indent="0" hangingPunct="1">
              <a:buNone/>
            </a:pPr>
            <a:r>
              <a:rPr lang="ru-RU" sz="2000" dirty="0"/>
              <a:t>Описание изображения, диаграммы, графика, формулы и т.п.</a:t>
            </a:r>
          </a:p>
        </p:txBody>
      </p:sp>
    </p:spTree>
    <p:extLst>
      <p:ext uri="{BB962C8B-B14F-4D97-AF65-F5344CB8AC3E}">
        <p14:creationId xmlns:p14="http://schemas.microsoft.com/office/powerpoint/2010/main" val="335228771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1.2 Стандартный с под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19">
            <a:extLst>
              <a:ext uri="{FF2B5EF4-FFF2-40B4-BE49-F238E27FC236}">
                <a16:creationId xmlns:a16="http://schemas.microsoft.com/office/drawing/2014/main" id="{80D60D4D-D411-C448-8B2F-73273B7412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0775" y="1784350"/>
            <a:ext cx="5816920" cy="1235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 userDrawn="1"/>
        </p:nvSpPr>
        <p:spPr>
          <a:xfrm>
            <a:off x="1121333" y="1544596"/>
            <a:ext cx="3420001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Объект 11">
            <a:extLst>
              <a:ext uri="{FF2B5EF4-FFF2-40B4-BE49-F238E27FC236}">
                <a16:creationId xmlns:a16="http://schemas.microsoft.com/office/drawing/2014/main" id="{5B8E3B77-36E6-BF4C-8FCD-B9B192F46F0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20775" y="3129100"/>
            <a:ext cx="9826858" cy="262558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0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ru-RU" sz="2800" b="0" i="0" u="none" strike="noStrike" kern="0" cap="none" spc="0" normalizeH="0" baseline="0" noProof="0" dirty="0">
                <a:ln>
                  <a:noFill/>
                </a:ln>
                <a:solidFill>
                  <a:srgbClr val="323332"/>
                </a:solidFill>
                <a:effectLst/>
                <a:uLnTx/>
                <a:uFillTx/>
                <a:latin typeface="Proxima Nova Regular"/>
                <a:sym typeface="Proxima Nova Regular"/>
              </a:rPr>
              <a:t>Текст</a:t>
            </a:r>
            <a:endParaRPr lang="ru-RU" dirty="0"/>
          </a:p>
        </p:txBody>
      </p:sp>
      <p:sp>
        <p:nvSpPr>
          <p:cNvPr id="8" name="Текст 9">
            <a:extLst>
              <a:ext uri="{FF2B5EF4-FFF2-40B4-BE49-F238E27FC236}">
                <a16:creationId xmlns:a16="http://schemas.microsoft.com/office/drawing/2014/main" id="{C03CF996-D30A-1D42-8548-99ACDDB0D9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9188" y="5715000"/>
            <a:ext cx="9761537" cy="4572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30000"/>
              <a:buFont typeface="Arial"/>
              <a:buNone/>
              <a:tabLst/>
              <a:defRPr sz="1600" baseline="0">
                <a:latin typeface="Proxima Nova Regular"/>
                <a:sym typeface="Proxima Nova Regular"/>
              </a:defRPr>
            </a:lvl1pPr>
          </a:lstStyle>
          <a:p>
            <a:pPr marL="0" indent="0" hangingPunct="1">
              <a:buNone/>
            </a:pPr>
            <a:r>
              <a:rPr lang="ru-RU" sz="2000" dirty="0"/>
              <a:t>Описание изображения, диаграммы, графика, формулы и т.п.</a:t>
            </a:r>
          </a:p>
        </p:txBody>
      </p:sp>
    </p:spTree>
    <p:extLst>
      <p:ext uri="{BB962C8B-B14F-4D97-AF65-F5344CB8AC3E}">
        <p14:creationId xmlns:p14="http://schemas.microsoft.com/office/powerpoint/2010/main" val="124157153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2.1 Разворот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4BDEDDB-9E1D-0E48-9D8E-9F1DB026A3C1}"/>
              </a:ext>
            </a:extLst>
          </p:cNvPr>
          <p:cNvSpPr/>
          <p:nvPr userDrawn="1"/>
        </p:nvSpPr>
        <p:spPr>
          <a:xfrm>
            <a:off x="1120776" y="1752695"/>
            <a:ext cx="4176251" cy="4218738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Объект 11">
            <a:extLst>
              <a:ext uri="{FF2B5EF4-FFF2-40B4-BE49-F238E27FC236}">
                <a16:creationId xmlns:a16="http://schemas.microsoft.com/office/drawing/2014/main" id="{503C01EF-4C9F-0049-8732-4978984EC8C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120775" y="1765428"/>
            <a:ext cx="4176252" cy="4223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8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318E567E-A732-364A-8441-645D28D771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95938" y="1998663"/>
            <a:ext cx="4616542" cy="377754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3CC8232A-0F0B-3444-B9A1-3729C833E1D3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1752695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3B090912-499F-CD49-90F6-328138B67405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6000677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Рисунок 28">
            <a:extLst>
              <a:ext uri="{FF2B5EF4-FFF2-40B4-BE49-F238E27FC236}">
                <a16:creationId xmlns:a16="http://schemas.microsoft.com/office/drawing/2014/main" id="{EE787F27-ECC8-6940-9B83-357132E2F778}"/>
              </a:ext>
            </a:extLst>
          </p:cNvPr>
          <p:cNvSpPr/>
          <p:nvPr userDrawn="1"/>
        </p:nvSpPr>
        <p:spPr>
          <a:xfrm>
            <a:off x="10357192" y="1765428"/>
            <a:ext cx="561827" cy="561826"/>
          </a:xfrm>
          <a:prstGeom prst="rect">
            <a:avLst/>
          </a:prstGeom>
          <a:solidFill>
            <a:srgbClr val="FC2B38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6" name="Рисунок 30">
            <a:extLst>
              <a:ext uri="{FF2B5EF4-FFF2-40B4-BE49-F238E27FC236}">
                <a16:creationId xmlns:a16="http://schemas.microsoft.com/office/drawing/2014/main" id="{67031815-B968-3147-A938-3BEE10CF5F16}"/>
              </a:ext>
            </a:extLst>
          </p:cNvPr>
          <p:cNvSpPr/>
          <p:nvPr userDrawn="1"/>
        </p:nvSpPr>
        <p:spPr>
          <a:xfrm>
            <a:off x="10501905" y="1896521"/>
            <a:ext cx="272402" cy="272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800" y="21600"/>
                </a:lnTo>
                <a:moveTo>
                  <a:pt x="10800" y="21600"/>
                </a:moveTo>
                <a:lnTo>
                  <a:pt x="21600" y="10800"/>
                </a:lnTo>
                <a:moveTo>
                  <a:pt x="10800" y="21600"/>
                </a:moveTo>
                <a:lnTo>
                  <a:pt x="0" y="10800"/>
                </a:lnTo>
              </a:path>
            </a:pathLst>
          </a:custGeom>
          <a:noFill/>
          <a:ln w="18184" cap="flat">
            <a:solidFill>
              <a:schemeClr val="accent5">
                <a:hueOff val="-10800000"/>
                <a:satOff val="-100001"/>
              </a:schemeClr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435177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2.2 Разворот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15">
            <a:extLst>
              <a:ext uri="{FF2B5EF4-FFF2-40B4-BE49-F238E27FC236}">
                <a16:creationId xmlns:a16="http://schemas.microsoft.com/office/drawing/2014/main" id="{318E567E-A732-364A-8441-645D28D771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0894" y="1978550"/>
            <a:ext cx="5196016" cy="374478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3CC8232A-0F0B-3444-B9A1-3729C833E1D3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1752695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3B090912-499F-CD49-90F6-328138B67405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6000677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Рисунок 28">
            <a:extLst>
              <a:ext uri="{FF2B5EF4-FFF2-40B4-BE49-F238E27FC236}">
                <a16:creationId xmlns:a16="http://schemas.microsoft.com/office/drawing/2014/main" id="{EE787F27-ECC8-6940-9B83-357132E2F778}"/>
              </a:ext>
            </a:extLst>
          </p:cNvPr>
          <p:cNvSpPr/>
          <p:nvPr userDrawn="1"/>
        </p:nvSpPr>
        <p:spPr>
          <a:xfrm>
            <a:off x="10357192" y="1765428"/>
            <a:ext cx="561827" cy="561826"/>
          </a:xfrm>
          <a:prstGeom prst="rect">
            <a:avLst/>
          </a:prstGeom>
          <a:solidFill>
            <a:srgbClr val="FC2B38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6" name="Рисунок 30">
            <a:extLst>
              <a:ext uri="{FF2B5EF4-FFF2-40B4-BE49-F238E27FC236}">
                <a16:creationId xmlns:a16="http://schemas.microsoft.com/office/drawing/2014/main" id="{67031815-B968-3147-A938-3BEE10CF5F16}"/>
              </a:ext>
            </a:extLst>
          </p:cNvPr>
          <p:cNvSpPr/>
          <p:nvPr userDrawn="1"/>
        </p:nvSpPr>
        <p:spPr>
          <a:xfrm>
            <a:off x="10501905" y="1896521"/>
            <a:ext cx="272402" cy="272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800" y="21600"/>
                </a:lnTo>
                <a:moveTo>
                  <a:pt x="10800" y="21600"/>
                </a:moveTo>
                <a:lnTo>
                  <a:pt x="21600" y="10800"/>
                </a:lnTo>
                <a:moveTo>
                  <a:pt x="10800" y="21600"/>
                </a:moveTo>
                <a:lnTo>
                  <a:pt x="0" y="10800"/>
                </a:lnTo>
              </a:path>
            </a:pathLst>
          </a:custGeom>
          <a:noFill/>
          <a:ln w="18184" cap="flat">
            <a:solidFill>
              <a:schemeClr val="accent5">
                <a:hueOff val="-10800000"/>
                <a:satOff val="-100001"/>
              </a:schemeClr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6E228E4-076B-C34A-8CA2-D2BEF8D08328}"/>
              </a:ext>
            </a:extLst>
          </p:cNvPr>
          <p:cNvSpPr/>
          <p:nvPr userDrawn="1"/>
        </p:nvSpPr>
        <p:spPr>
          <a:xfrm>
            <a:off x="6740756" y="1765428"/>
            <a:ext cx="4176251" cy="4218738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Объект 11">
            <a:extLst>
              <a:ext uri="{FF2B5EF4-FFF2-40B4-BE49-F238E27FC236}">
                <a16:creationId xmlns:a16="http://schemas.microsoft.com/office/drawing/2014/main" id="{89376F22-AB21-E943-B9CD-CDA46BD839B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40755" y="1778161"/>
            <a:ext cx="4176252" cy="4223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8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35955938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3.1 Ноутбук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1A4DA29-85B2-DB40-869E-CBB13916B5A9}"/>
              </a:ext>
            </a:extLst>
          </p:cNvPr>
          <p:cNvSpPr/>
          <p:nvPr userDrawn="1"/>
        </p:nvSpPr>
        <p:spPr>
          <a:xfrm>
            <a:off x="1120775" y="1966143"/>
            <a:ext cx="5039739" cy="2384854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4345D24C-2554-BC47-8E08-DE59E15774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87212" y="2379197"/>
            <a:ext cx="4106863" cy="17733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7" name="Рисунок 43" descr="Рисунок 43">
            <a:extLst>
              <a:ext uri="{FF2B5EF4-FFF2-40B4-BE49-F238E27FC236}">
                <a16:creationId xmlns:a16="http://schemas.microsoft.com/office/drawing/2014/main" id="{97639C24-D015-0346-8CAE-64059142B6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Текст 23">
            <a:extLst>
              <a:ext uri="{FF2B5EF4-FFF2-40B4-BE49-F238E27FC236}">
                <a16:creationId xmlns:a16="http://schemas.microsoft.com/office/drawing/2014/main" id="{08BDE1E8-1845-D148-9887-255775D2B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9760A16-8356-334B-BB0C-3C255676CC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08690" y="1511831"/>
            <a:ext cx="8515978" cy="4917019"/>
          </a:xfrm>
          <a:prstGeom prst="rect">
            <a:avLst/>
          </a:prstGeom>
        </p:spPr>
      </p:pic>
      <p:sp>
        <p:nvSpPr>
          <p:cNvPr id="9" name="Объект 11">
            <a:extLst>
              <a:ext uri="{FF2B5EF4-FFF2-40B4-BE49-F238E27FC236}">
                <a16:creationId xmlns:a16="http://schemas.microsoft.com/office/drawing/2014/main" id="{5080EF92-53B0-A64D-ADBD-477CEC07CA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16910" y="1895913"/>
            <a:ext cx="6316910" cy="37582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225482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3.2 Ноутбук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1A4DA29-85B2-DB40-869E-CBB13916B5A9}"/>
              </a:ext>
            </a:extLst>
          </p:cNvPr>
          <p:cNvSpPr/>
          <p:nvPr userDrawn="1"/>
        </p:nvSpPr>
        <p:spPr>
          <a:xfrm>
            <a:off x="5807331" y="1969570"/>
            <a:ext cx="5039739" cy="2384854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4345D24C-2554-BC47-8E08-DE59E15774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73768" y="2382624"/>
            <a:ext cx="4106863" cy="17733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9760A16-8356-334B-BB0C-3C255676CC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757206" y="1585488"/>
            <a:ext cx="8515978" cy="4917019"/>
          </a:xfrm>
          <a:prstGeom prst="rect">
            <a:avLst/>
          </a:prstGeom>
        </p:spPr>
      </p:pic>
      <p:sp>
        <p:nvSpPr>
          <p:cNvPr id="9" name="Объект 11">
            <a:extLst>
              <a:ext uri="{FF2B5EF4-FFF2-40B4-BE49-F238E27FC236}">
                <a16:creationId xmlns:a16="http://schemas.microsoft.com/office/drawing/2014/main" id="{5080EF92-53B0-A64D-ADBD-477CEC07CA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-648986" y="1969570"/>
            <a:ext cx="6316910" cy="37582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7" name="Рисунок 43" descr="Рисунок 43">
            <a:extLst>
              <a:ext uri="{FF2B5EF4-FFF2-40B4-BE49-F238E27FC236}">
                <a16:creationId xmlns:a16="http://schemas.microsoft.com/office/drawing/2014/main" id="{97639C24-D015-0346-8CAE-64059142B6C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Текст 23">
            <a:extLst>
              <a:ext uri="{FF2B5EF4-FFF2-40B4-BE49-F238E27FC236}">
                <a16:creationId xmlns:a16="http://schemas.microsoft.com/office/drawing/2014/main" id="{08BDE1E8-1845-D148-9887-255775D2B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8737937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4.1 Два 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Прямая соединительная линия 18">
            <a:extLst>
              <a:ext uri="{FF2B5EF4-FFF2-40B4-BE49-F238E27FC236}">
                <a16:creationId xmlns:a16="http://schemas.microsoft.com/office/drawing/2014/main" id="{51F6A6FC-E6F6-2143-8B99-132F21652F50}"/>
              </a:ext>
            </a:extLst>
          </p:cNvPr>
          <p:cNvSpPr/>
          <p:nvPr userDrawn="1"/>
        </p:nvSpPr>
        <p:spPr>
          <a:xfrm flipV="1">
            <a:off x="7425505" y="1648944"/>
            <a:ext cx="3421062" cy="42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8" name="Объект 11">
            <a:extLst>
              <a:ext uri="{FF2B5EF4-FFF2-40B4-BE49-F238E27FC236}">
                <a16:creationId xmlns:a16="http://schemas.microsoft.com/office/drawing/2014/main" id="{ABE63DD5-0BF6-2E41-A11A-D50725F9EC8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20774" y="1648944"/>
            <a:ext cx="5800143" cy="42712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  <p:sp>
        <p:nvSpPr>
          <p:cNvPr id="13" name="Объект 11">
            <a:extLst>
              <a:ext uri="{FF2B5EF4-FFF2-40B4-BE49-F238E27FC236}">
                <a16:creationId xmlns:a16="http://schemas.microsoft.com/office/drawing/2014/main" id="{F5B5B119-2808-2E43-8C6B-2E6957DF83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425505" y="2094690"/>
            <a:ext cx="3421062" cy="26686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909896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4.2 Два 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Прямая соединительная линия 18">
            <a:extLst>
              <a:ext uri="{FF2B5EF4-FFF2-40B4-BE49-F238E27FC236}">
                <a16:creationId xmlns:a16="http://schemas.microsoft.com/office/drawing/2014/main" id="{51F6A6FC-E6F6-2143-8B99-132F21652F50}"/>
              </a:ext>
            </a:extLst>
          </p:cNvPr>
          <p:cNvSpPr/>
          <p:nvPr userDrawn="1"/>
        </p:nvSpPr>
        <p:spPr>
          <a:xfrm flipV="1">
            <a:off x="1120774" y="1648944"/>
            <a:ext cx="3421062" cy="42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8" name="Объект 11">
            <a:extLst>
              <a:ext uri="{FF2B5EF4-FFF2-40B4-BE49-F238E27FC236}">
                <a16:creationId xmlns:a16="http://schemas.microsoft.com/office/drawing/2014/main" id="{ABE63DD5-0BF6-2E41-A11A-D50725F9EC8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046927" y="1648944"/>
            <a:ext cx="5800143" cy="42712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  <p:sp>
        <p:nvSpPr>
          <p:cNvPr id="13" name="Объект 11">
            <a:extLst>
              <a:ext uri="{FF2B5EF4-FFF2-40B4-BE49-F238E27FC236}">
                <a16:creationId xmlns:a16="http://schemas.microsoft.com/office/drawing/2014/main" id="{F5B5B119-2808-2E43-8C6B-2E6957DF83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120774" y="2094690"/>
            <a:ext cx="3421062" cy="26686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896800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hueOff val="-10800000"/>
            <a:satOff val="-10000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701" r:id="rId2"/>
    <p:sldLayoutId id="2147483652" r:id="rId3"/>
    <p:sldLayoutId id="2147483661" r:id="rId4"/>
    <p:sldLayoutId id="2147483703" r:id="rId5"/>
    <p:sldLayoutId id="2147483663" r:id="rId6"/>
    <p:sldLayoutId id="2147483704" r:id="rId7"/>
    <p:sldLayoutId id="2147483662" r:id="rId8"/>
    <p:sldLayoutId id="2147483705" r:id="rId9"/>
    <p:sldLayoutId id="2147483668" r:id="rId10"/>
    <p:sldLayoutId id="2147483653" r:id="rId11"/>
    <p:sldLayoutId id="2147483706" r:id="rId12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D0E4B58-86A3-324A-BDE2-882CE27655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Шовкопляс Григорий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995DBDB-1776-3841-8D35-BA52C126E9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Введение в алгоритмы и структуры данных 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12C3ADA-CA42-3943-900E-52B97DCF0A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4425" y="3305868"/>
            <a:ext cx="8245475" cy="1631605"/>
          </a:xfrm>
        </p:spPr>
        <p:txBody>
          <a:bodyPr/>
          <a:lstStyle/>
          <a:p>
            <a:r>
              <a:rPr lang="ru-RU" dirty="0"/>
              <a:t>Графы – 1. Введение.</a:t>
            </a:r>
          </a:p>
        </p:txBody>
      </p:sp>
    </p:spTree>
    <p:extLst>
      <p:ext uri="{BB962C8B-B14F-4D97-AF65-F5344CB8AC3E}">
        <p14:creationId xmlns:p14="http://schemas.microsoft.com/office/powerpoint/2010/main" val="370794449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212" y="2379197"/>
            <a:ext cx="4508788" cy="177335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Давайте будем при каждом рекурсивном запуске по-разному отмечать вершины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Поиск компонент связности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dfs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(v,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color, cur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[v] =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(v, u)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[u]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 DEFAULT_COLOR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dfs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(u,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color, cur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buClr>
                <a:schemeClr val="accent1"/>
              </a:buClr>
            </a:pPr>
            <a:r>
              <a:rPr lang="en-US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cnt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[v]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 DEFAULT_COLOR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cnt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dfs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(v,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color, </a:t>
            </a:r>
            <a:r>
              <a:rPr lang="en-US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cnt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956816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Поиск цикла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Рассмотрим случай ориентированного графа (он сложнее)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Лемма о белых-серых-черных вершинах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Белая 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─ </a:t>
            </a:r>
            <a:r>
              <a:rPr lang="ru-RU" sz="2400" dirty="0"/>
              <a:t>не посещенная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Серая 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─ </a:t>
            </a:r>
            <a:r>
              <a:rPr lang="ru-RU" sz="2400" dirty="0"/>
              <a:t>посещенная где-то выше в рекурсии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Черная 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─ </a:t>
            </a:r>
            <a:r>
              <a:rPr lang="ru-RU" sz="2400" dirty="0"/>
              <a:t>посещенная, из которой вышли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Цикл есть пришли из серой вершины в серую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Почему из серой в черную не цикл?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Что делаем в неориентированном?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86740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212" y="2379197"/>
            <a:ext cx="4508788" cy="177335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Три цвета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Если цвет </a:t>
            </a:r>
            <a:r>
              <a:rPr lang="en-US" sz="2400" dirty="0"/>
              <a:t>u </a:t>
            </a:r>
            <a:r>
              <a:rPr lang="ru-RU" sz="2400" dirty="0"/>
              <a:t>серый, нашли цикл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Как восстановить цикл?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Поиск цикла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dfs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(v,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[v] = </a:t>
            </a:r>
            <a:r>
              <a:rPr lang="ru-RU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16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(v, u)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[u]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ru-RU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en-US" sz="16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dfs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(u,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ru-RU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ru-RU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[u]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ru-RU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16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ru-RU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Нашли цикл</a:t>
            </a:r>
          </a:p>
          <a:p>
            <a:pPr>
              <a:buClr>
                <a:schemeClr val="accent1"/>
              </a:buClr>
            </a:pPr>
            <a:r>
              <a:rPr lang="ru-RU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[v] = </a:t>
            </a:r>
            <a:r>
              <a:rPr lang="ru-RU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[v]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ru-RU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en-US" sz="16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ru-RU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dfs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(v,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8924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Топологическая сортировка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Порядок вершин, в котором нет ребер «справа-налево»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Если есть цикл, нет топологической сортировки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Два способа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Времена выхода</a:t>
            </a:r>
          </a:p>
          <a:p>
            <a:pPr marL="1577339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Понятно, что происходит, сложнее писать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Второй</a:t>
            </a:r>
          </a:p>
          <a:p>
            <a:pPr marL="1577339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Непонятно, что происходит, очень просто писать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5596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212" y="2379197"/>
            <a:ext cx="4508788" cy="1773353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Пусть гарантируют, что граф ациклический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Способ через подсчет в</a:t>
            </a:r>
            <a:r>
              <a:rPr lang="ru-RU" sz="2400" dirty="0">
                <a:solidFill>
                  <a:schemeClr val="bg1"/>
                </a:solidFill>
              </a:rPr>
              <a:t>ремен выхода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Почему это работает?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Топологическая сортировка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dfs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(v, used, tout)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used[v] = true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(v, u)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used[v]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dfs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(u, used, tout)</a:t>
            </a:r>
          </a:p>
          <a:p>
            <a:pPr>
              <a:buClr>
                <a:schemeClr val="accent1"/>
              </a:buClr>
            </a:pPr>
            <a:r>
              <a:rPr lang="ru-RU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tout[v] = T++</a:t>
            </a:r>
            <a:endParaRPr lang="ru-RU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= 0</a:t>
            </a:r>
          </a:p>
          <a:p>
            <a:pPr>
              <a:buClr>
                <a:schemeClr val="accent1"/>
              </a:buClr>
            </a:pP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used[v]</a:t>
            </a:r>
          </a:p>
          <a:p>
            <a:pPr>
              <a:buClr>
                <a:schemeClr val="accent1"/>
              </a:buClr>
            </a:pPr>
            <a:r>
              <a:rPr lang="ru-RU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dfs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(v, used, tout)</a:t>
            </a:r>
          </a:p>
          <a:p>
            <a:pPr>
              <a:buClr>
                <a:schemeClr val="accent1"/>
              </a:buClr>
            </a:pP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V.sort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by_tout_decrease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1523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212" y="2379197"/>
            <a:ext cx="4508788" cy="177335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Пусть гарантируют, что граф ациклический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Способ «второй»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А это то п</a:t>
            </a:r>
            <a:r>
              <a:rPr lang="ru-RU" sz="2400" dirty="0">
                <a:solidFill>
                  <a:schemeClr val="bg1"/>
                </a:solidFill>
              </a:rPr>
              <a:t>очему работает?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Топологическая сортировка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dfs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(v, used, </a:t>
            </a:r>
            <a:r>
              <a:rPr lang="en-US" sz="16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ans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used[v] = true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(v, u)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used[v]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dfs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(u, used, </a:t>
            </a:r>
            <a:r>
              <a:rPr lang="en-US" sz="16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ans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buClr>
                <a:schemeClr val="accent1"/>
              </a:buClr>
            </a:pPr>
            <a:r>
              <a:rPr lang="ru-RU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ans.push_back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  <a:endParaRPr lang="ru-RU" sz="16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endParaRPr lang="en-US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used[v]</a:t>
            </a:r>
          </a:p>
          <a:p>
            <a:pPr>
              <a:buClr>
                <a:schemeClr val="accent1"/>
              </a:buClr>
            </a:pPr>
            <a:r>
              <a:rPr lang="ru-RU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dfs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(v, used,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ans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buClr>
                <a:schemeClr val="accent1"/>
              </a:buClr>
            </a:pPr>
            <a:r>
              <a:rPr lang="en-US" sz="16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ans.reverse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5830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Проверка графа на </a:t>
            </a:r>
            <a:r>
              <a:rPr lang="ru-RU" dirty="0" err="1"/>
              <a:t>двудольность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Опять цвета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Если знаем в какой доле </a:t>
            </a:r>
            <a:r>
              <a:rPr lang="en-US" sz="2400" dirty="0">
                <a:latin typeface="Proxima Nova Regular"/>
              </a:rPr>
              <a:t>v</a:t>
            </a:r>
            <a:r>
              <a:rPr lang="ru-RU" sz="2400" dirty="0">
                <a:latin typeface="Proxima Nova Regular"/>
              </a:rPr>
              <a:t>,</a:t>
            </a:r>
            <a:r>
              <a:rPr lang="en-US" sz="2400" dirty="0">
                <a:latin typeface="Proxima Nova Regular"/>
              </a:rPr>
              <a:t> </a:t>
            </a:r>
            <a:r>
              <a:rPr lang="ru-RU" sz="2400" dirty="0">
                <a:latin typeface="Proxima Nova Regular"/>
              </a:rPr>
              <a:t>однозначно понимаем в какой доле </a:t>
            </a:r>
            <a:r>
              <a:rPr lang="en-US" sz="2400" dirty="0">
                <a:latin typeface="Proxima Nova Regular"/>
              </a:rPr>
              <a:t>u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Запускаем обход в глубину 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Красим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Проверяем корректность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20715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Конденсация графа</a:t>
            </a:r>
          </a:p>
        </p:txBody>
      </p:sp>
      <p:pic>
        <p:nvPicPr>
          <p:cNvPr id="1026" name="Picture 2" descr="Hipster Condensation memes | quickmeme">
            <a:extLst>
              <a:ext uri="{FF2B5EF4-FFF2-40B4-BE49-F238E27FC236}">
                <a16:creationId xmlns:a16="http://schemas.microsoft.com/office/drawing/2014/main" id="{6688420C-CAF6-4049-9DCB-B8249D6A4D5C}"/>
              </a:ext>
            </a:extLst>
          </p:cNvPr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76" y="1568568"/>
            <a:ext cx="4646450" cy="37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26367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Конденсация графа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В неориентированном графе про связность все понятно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Что в ориентированном?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Слабая связность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Сильная связность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i="1" dirty="0"/>
              <a:t>Компонента сильной связности:</a:t>
            </a:r>
            <a:r>
              <a:rPr lang="ru-RU" sz="2400" dirty="0"/>
              <a:t> наибольшее по включению подмножество вершин, что для любой пары </a:t>
            </a:r>
            <a:r>
              <a:rPr lang="en-US" sz="2400" dirty="0"/>
              <a:t>(u, v) </a:t>
            </a:r>
            <a:r>
              <a:rPr lang="ru-RU" sz="2400" dirty="0"/>
              <a:t>из этого множества из</a:t>
            </a:r>
            <a:r>
              <a:rPr lang="en-US" sz="2400" dirty="0"/>
              <a:t> u </a:t>
            </a:r>
            <a:r>
              <a:rPr lang="ru-RU" sz="2400" dirty="0"/>
              <a:t>достижима </a:t>
            </a:r>
            <a:r>
              <a:rPr lang="en-US" sz="2400" dirty="0"/>
              <a:t>v </a:t>
            </a:r>
            <a:r>
              <a:rPr lang="ru-RU" sz="2400" dirty="0"/>
              <a:t>и наоборот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3071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Конденсация графа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i="1" dirty="0"/>
              <a:t>Конденсация графа:</a:t>
            </a:r>
            <a:r>
              <a:rPr lang="ru-RU" sz="2400" dirty="0"/>
              <a:t> граф, в котором каждая вершина соответствует компоненте сильной связности исходного графа, а ребра есть тогда и только тогда, когда в исходном графе были ребра между вершинами соответствующих компонент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Конденсация 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─ </a:t>
            </a:r>
            <a:r>
              <a:rPr lang="ru-RU" sz="2400" dirty="0"/>
              <a:t>ациклический граф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Выделить компоненты сильной связности «почти равносильно» нахождению конденсации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79292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Что такое графы</a:t>
            </a:r>
          </a:p>
        </p:txBody>
      </p:sp>
      <p:pic>
        <p:nvPicPr>
          <p:cNvPr id="6" name="Объект 5" descr="Изображение выглядит как грузовик, закрытый, припаркован, много&#10;&#10;Автоматически созданное описание">
            <a:extLst>
              <a:ext uri="{FF2B5EF4-FFF2-40B4-BE49-F238E27FC236}">
                <a16:creationId xmlns:a16="http://schemas.microsoft.com/office/drawing/2014/main" id="{4C2BEEB4-CC8F-452D-84C7-0C7EF07FB9E5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6"/>
          <a:stretch/>
        </p:blipFill>
        <p:spPr>
          <a:xfrm>
            <a:off x="1057275" y="1346994"/>
            <a:ext cx="3981450" cy="4011390"/>
          </a:xfrm>
        </p:spPr>
      </p:pic>
    </p:spTree>
    <p:extLst>
      <p:ext uri="{BB962C8B-B14F-4D97-AF65-F5344CB8AC3E}">
        <p14:creationId xmlns:p14="http://schemas.microsoft.com/office/powerpoint/2010/main" val="294907818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Конденсация графа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Как искать компоненты сильной связности?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Алгоритм: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Построим обратный граф к </a:t>
                </a:r>
                <a:r>
                  <a:rPr lang="en-US" sz="2400" dirty="0"/>
                  <a:t>G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’ = &lt;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’,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’&gt;: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’ =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;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’ = {(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)|(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ru-RU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Запустим на исходном графе код для топологической сортировки (звучит некорректно, но так надо)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В получившемся порядке запустим код для поиска компонент связности, но на </a:t>
                </a:r>
                <a:r>
                  <a:rPr lang="ru-RU" sz="2400"/>
                  <a:t>обратном графе</a:t>
                </a: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Утверждение: Если две вершины </a:t>
                </a:r>
                <a:r>
                  <a:rPr lang="ru-RU" sz="2400" dirty="0" err="1"/>
                  <a:t>взаимнодостижимы</a:t>
                </a:r>
                <a:r>
                  <a:rPr lang="ru-RU" sz="2400" dirty="0"/>
                  <a:t>, после выполнения алгоритма они будут покрашены в один цвет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30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787826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Мосты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6230BCE-7DFC-41A6-80BC-73DC40F3ADF1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1780381"/>
            <a:ext cx="5905500" cy="3324225"/>
          </a:xfrm>
        </p:spPr>
      </p:pic>
    </p:spTree>
    <p:extLst>
      <p:ext uri="{BB962C8B-B14F-4D97-AF65-F5344CB8AC3E}">
        <p14:creationId xmlns:p14="http://schemas.microsoft.com/office/powerpoint/2010/main" val="381652193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Мосты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Мост </a:t>
                </a:r>
                <a:r>
                  <a:rPr lang="ru-RU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─</a:t>
                </a:r>
                <a:r>
                  <a:rPr lang="ru-RU" sz="2400" dirty="0">
                    <a:latin typeface="Proxima Nova Regular"/>
                  </a:rPr>
                  <a:t> ребро, при удалении которого число компонент связности графа увеличивается на одну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Наивный алгоритм: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Попробуем удалить ребро и посчитать число компонент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|(|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|+|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|)) =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  <m:sup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Давайте придумаем что-нибудь поумнее…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6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68988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Мосты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Пусть </a:t>
            </a:r>
            <a:r>
              <a:rPr lang="en-US" sz="2400" dirty="0">
                <a:latin typeface="Proxima Nova Regular"/>
              </a:rPr>
              <a:t>T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─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latin typeface="Proxima Nova Regular"/>
              </a:rPr>
              <a:t>дерево обхода в глубину исходного графа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Ребро (</a:t>
            </a:r>
            <a:r>
              <a:rPr lang="en-US" sz="2400" dirty="0">
                <a:latin typeface="Proxima Nova Regular"/>
              </a:rPr>
              <a:t>u, v</a:t>
            </a:r>
            <a:r>
              <a:rPr lang="ru-RU" sz="2400" dirty="0">
                <a:latin typeface="Proxima Nova Regular"/>
              </a:rPr>
              <a:t>)</a:t>
            </a:r>
            <a:r>
              <a:rPr lang="en-US" sz="2400" dirty="0">
                <a:latin typeface="Proxima Nova Regular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─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latin typeface="Proxima Nova Regular"/>
              </a:rPr>
              <a:t>мост тогда и только тогда, когда: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(</a:t>
            </a:r>
            <a:r>
              <a:rPr lang="en-US" sz="2400" dirty="0"/>
              <a:t>u, v</a:t>
            </a:r>
            <a:r>
              <a:rPr lang="ru-RU" sz="2400" dirty="0"/>
              <a:t>)</a:t>
            </a:r>
            <a:r>
              <a:rPr lang="en-US" sz="2400" dirty="0"/>
              <a:t> </a:t>
            </a:r>
            <a:r>
              <a:rPr lang="ru-RU" sz="2400" dirty="0"/>
              <a:t>есть в </a:t>
            </a:r>
            <a:r>
              <a:rPr lang="en-US" sz="2400" dirty="0"/>
              <a:t>T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Из вершины </a:t>
            </a:r>
            <a:r>
              <a:rPr lang="en-US" sz="2400" dirty="0"/>
              <a:t>v </a:t>
            </a:r>
            <a:r>
              <a:rPr lang="ru-RU" sz="2400" dirty="0"/>
              <a:t>или любого ее потомка нет обратного ребра в </a:t>
            </a:r>
            <a:r>
              <a:rPr lang="en-US" sz="2400" dirty="0"/>
              <a:t>u</a:t>
            </a:r>
            <a:r>
              <a:rPr lang="ru-RU" sz="2400" dirty="0"/>
              <a:t> или предка </a:t>
            </a:r>
            <a:r>
              <a:rPr lang="en-US" sz="2400" dirty="0"/>
              <a:t>u</a:t>
            </a: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17652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Мосты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Введем величину </a:t>
                </a:r>
                <a:r>
                  <a:rPr lang="en-US" sz="2400" dirty="0">
                    <a:latin typeface="Proxima Nova Regular"/>
                  </a:rPr>
                  <a:t>up[v]</a:t>
                </a:r>
                <a:endParaRPr lang="ru-RU" sz="2400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«Как высоко мы можем подняться из вершины </a:t>
                </a:r>
                <a:r>
                  <a:rPr lang="en-US" sz="2400" dirty="0">
                    <a:latin typeface="Proxima Nova Regular"/>
                  </a:rPr>
                  <a:t>v</a:t>
                </a:r>
                <a:r>
                  <a:rPr lang="ru-RU" sz="2400" dirty="0">
                    <a:latin typeface="Proxima Nova Regular"/>
                  </a:rPr>
                  <a:t>»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Для оценки высоты посчитаем для каждой вершины время входа в нее </a:t>
                </a:r>
                <a:r>
                  <a:rPr lang="en-US" sz="2400" dirty="0">
                    <a:latin typeface="Proxima Nova Regular"/>
                  </a:rPr>
                  <a:t>tin[v]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Тогда для </a:t>
                </a:r>
                <a:r>
                  <a:rPr lang="en-US" sz="2400" dirty="0">
                    <a:latin typeface="Proxima Nova Regular"/>
                  </a:rPr>
                  <a:t>up[v]</a:t>
                </a:r>
                <a:r>
                  <a:rPr lang="ru-RU" sz="2400" dirty="0">
                    <a:latin typeface="Proxima Nova Regular"/>
                  </a:rPr>
                  <a:t> есть рекуррентная формула: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𝑢𝑝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𝑚𝑖𝑛</m:t>
                    </m:r>
                    <m:d>
                      <m:dPr>
                        <m:begChr m:val="{"/>
                        <m:endChr m:val=""/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𝑡𝑖𝑛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𝑡𝑖𝑛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ru-RU" sz="2400" b="0" i="1" smtClean="0">
                                <a:latin typeface="Cambria Math" panose="02040503050406030204" pitchFamily="18" charset="0"/>
                              </a:rPr>
                              <m:t>если есть обратное ребро 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ru-RU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𝑢𝑝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ru-RU" sz="2400" b="0" i="1" smtClean="0">
                                <a:latin typeface="Cambria Math" panose="02040503050406030204" pitchFamily="18" charset="0"/>
                              </a:rPr>
                              <m:t>если есть ребро дерева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Тогда ребро </a:t>
                </a:r>
                <a:r>
                  <a:rPr lang="en-US" sz="2400" dirty="0"/>
                  <a:t>(u, v) </a:t>
                </a:r>
                <a:r>
                  <a:rPr lang="ru-RU" sz="2400" dirty="0"/>
                  <a:t>мост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𝑢𝑝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𝑡𝑖𝑛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 </a:t>
                </a:r>
                <a:endParaRPr lang="ru-RU" sz="24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 r="-1613" b="-23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66509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Точки сочленения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51C9D5C-EE93-4C8F-B23B-537DB8DD111A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48"/>
          <a:stretch/>
        </p:blipFill>
        <p:spPr>
          <a:xfrm>
            <a:off x="0" y="1270794"/>
            <a:ext cx="6096000" cy="4124166"/>
          </a:xfrm>
        </p:spPr>
      </p:pic>
    </p:spTree>
    <p:extLst>
      <p:ext uri="{BB962C8B-B14F-4D97-AF65-F5344CB8AC3E}">
        <p14:creationId xmlns:p14="http://schemas.microsoft.com/office/powerpoint/2010/main" val="403732324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Точки сочленения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130202" y="1795249"/>
                <a:ext cx="9826858" cy="3959438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Точка сочленения </a:t>
                </a:r>
                <a:r>
                  <a:rPr lang="ru-RU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─</a:t>
                </a:r>
                <a:r>
                  <a:rPr lang="ru-RU" sz="2400" dirty="0">
                    <a:latin typeface="Proxima Nova Regular"/>
                  </a:rPr>
                  <a:t> вершина, при удалении которой число компонент связности графа увеличивается на одну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Вершина </a:t>
                </a:r>
                <a:r>
                  <a:rPr lang="en-US" sz="2400" dirty="0">
                    <a:latin typeface="Proxima Nova Regular"/>
                  </a:rPr>
                  <a:t>u </a:t>
                </a:r>
                <a:r>
                  <a:rPr lang="ru-RU" sz="2400" dirty="0">
                    <a:latin typeface="Proxima Nova Regular"/>
                  </a:rPr>
                  <a:t>точка сочленения</a:t>
                </a:r>
                <a:r>
                  <a:rPr lang="en-US" sz="2400" dirty="0">
                    <a:latin typeface="Proxima Nova Regular"/>
                  </a:rPr>
                  <a:t>: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У нее есть ребенок </a:t>
                </a:r>
                <a:r>
                  <a:rPr lang="en-US" sz="2400" dirty="0"/>
                  <a:t>v</a:t>
                </a:r>
                <a:r>
                  <a:rPr lang="ru-RU" sz="2400" dirty="0"/>
                  <a:t>, из которого не «подняться выше» </a:t>
                </a:r>
                <a:r>
                  <a:rPr lang="en-US" sz="2400" dirty="0"/>
                  <a:t>u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 Есть ребро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𝑢𝑝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≤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𝑡𝑖𝑛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Почему этого недостаточно?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Корень!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130202" y="1795249"/>
                <a:ext cx="9826858" cy="3959438"/>
              </a:xfrm>
              <a:blipFill>
                <a:blip r:embed="rId2"/>
                <a:stretch>
                  <a:fillRect l="-806" t="-26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35455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>
            <a:extLst>
              <a:ext uri="{FF2B5EF4-FFF2-40B4-BE49-F238E27FC236}">
                <a16:creationId xmlns:a16="http://schemas.microsoft.com/office/drawing/2014/main" id="{E13D1CFD-EBFC-405E-96DF-B03C8E8C3D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Все!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087214F-6D0D-4492-8996-7349F83D54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846544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Графы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Граф: </a:t>
            </a:r>
            <a:r>
              <a:rPr lang="en-US" sz="2400" dirty="0"/>
              <a:t>G = &lt;V, E&gt;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V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─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/>
              <a:t>множество вершин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E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─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/>
              <a:t>множество ребер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Полезные определения: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Путь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Реберно</a:t>
            </a:r>
            <a:r>
              <a:rPr lang="en-US" sz="2400" dirty="0"/>
              <a:t>/</a:t>
            </a:r>
            <a:r>
              <a:rPr lang="ru-RU" sz="2400" dirty="0" err="1"/>
              <a:t>вершинно</a:t>
            </a:r>
            <a:r>
              <a:rPr lang="ru-RU" sz="2400" dirty="0"/>
              <a:t> простой путь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Цикл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Степень вершины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8863122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Какие бывают графы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Ориентированные и неориентированные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Связные и нет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Ациклические и нет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Взвешенные и нет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Деревья</a:t>
            </a:r>
            <a:r>
              <a:rPr lang="en-US" sz="2400" dirty="0"/>
              <a:t>/</a:t>
            </a:r>
            <a:r>
              <a:rPr lang="ru-RU" sz="2400" dirty="0"/>
              <a:t>леса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Полные графы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Двудольные графы</a:t>
            </a:r>
            <a:endParaRPr lang="en-US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Планарные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Эйлеровы</a:t>
            </a:r>
            <a:r>
              <a:rPr lang="en-US" sz="2400" dirty="0">
                <a:latin typeface="Proxima Nova Regular"/>
              </a:rPr>
              <a:t>/</a:t>
            </a:r>
            <a:r>
              <a:rPr lang="ru-RU" sz="2400" dirty="0">
                <a:latin typeface="Proxima Nova Regular"/>
              </a:rPr>
              <a:t>Гамильтоновы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4713289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Как хранить графы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Матрица смежности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Список ребер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Списки смежности</a:t>
            </a:r>
            <a:endParaRPr lang="en-US" sz="2400" dirty="0"/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3200" dirty="0">
              <a:latin typeface="Proxima Nova Regular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1944369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Обход в глубину </a:t>
            </a:r>
            <a:r>
              <a:rPr lang="en-US" dirty="0"/>
              <a:t>(DFS)</a:t>
            </a:r>
            <a:endParaRPr lang="ru-RU" dirty="0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8CF76ACE-30F1-4F16-AFE9-6D8219479FAD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7" y="1022806"/>
            <a:ext cx="5877745" cy="4839375"/>
          </a:xfrm>
        </p:spPr>
      </p:pic>
    </p:spTree>
    <p:extLst>
      <p:ext uri="{BB962C8B-B14F-4D97-AF65-F5344CB8AC3E}">
        <p14:creationId xmlns:p14="http://schemas.microsoft.com/office/powerpoint/2010/main" val="158897311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Обход в глубину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Рекурсивный алгоритм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Для каждой вершины смотрим все смежные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Если находим </a:t>
            </a:r>
            <a:r>
              <a:rPr lang="ru-RU" sz="2400" dirty="0" err="1"/>
              <a:t>непосещенную</a:t>
            </a:r>
            <a:r>
              <a:rPr lang="ru-RU" sz="2400" dirty="0"/>
              <a:t>, запускаемся из нее</a:t>
            </a:r>
            <a:endParaRPr lang="en-US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В процессе будем получать ребра трех типов: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Ребро дерева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Прямое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Обратное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Перекрестное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  <a:p>
            <a:pPr lvl="1" indent="0">
              <a:buClr>
                <a:schemeClr val="accent1"/>
              </a:buClr>
              <a:buNone/>
            </a:pPr>
            <a:endParaRPr lang="ru-RU" sz="3200" dirty="0">
              <a:latin typeface="Proxima Nova Regular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7325268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212" y="2379197"/>
            <a:ext cx="4508788" cy="1773353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Что получаем из коробки?</a:t>
            </a:r>
            <a:endParaRPr lang="ru-R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А как тогда обойти весь граф?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Сколько работает?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O(</a:t>
            </a:r>
            <a:r>
              <a:rPr lang="en-US" sz="2400" dirty="0"/>
              <a:t>|</a:t>
            </a:r>
            <a:r>
              <a:rPr lang="en-US" sz="2400" dirty="0">
                <a:solidFill>
                  <a:schemeClr val="bg1"/>
                </a:solidFill>
              </a:rPr>
              <a:t>V| + |E|)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Обход в глубину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dfs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(v, used)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used[v] = true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(v, u)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used[u]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dfs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(u, used)</a:t>
            </a:r>
          </a:p>
          <a:p>
            <a:pPr>
              <a:buClr>
                <a:schemeClr val="accent1"/>
              </a:buClr>
            </a:pP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used[v]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dfs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(v, used)</a:t>
            </a:r>
          </a:p>
        </p:txBody>
      </p:sp>
    </p:spTree>
    <p:extLst>
      <p:ext uri="{BB962C8B-B14F-4D97-AF65-F5344CB8AC3E}">
        <p14:creationId xmlns:p14="http://schemas.microsoft.com/office/powerpoint/2010/main" val="37399313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Базовые применения обхода в глубину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Поиск компонент связности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Поиск цикла (проверка ацикличности)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Топологическая сортировка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Проверка </a:t>
            </a:r>
            <a:r>
              <a:rPr lang="ru-RU" sz="2400" dirty="0" err="1">
                <a:latin typeface="Proxima Nova Regular"/>
              </a:rPr>
              <a:t>двудольности</a:t>
            </a:r>
            <a:endParaRPr lang="ru-RU" sz="2400" dirty="0">
              <a:latin typeface="Proxima Nova Regular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…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>
              <a:latin typeface="Proxima Nova Regular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13275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rgbClr val="323332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108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108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11028</TotalTime>
  <Words>1095</Words>
  <Application>Microsoft Office PowerPoint</Application>
  <PresentationFormat>Широкоэкранный</PresentationFormat>
  <Paragraphs>184</Paragraphs>
  <Slides>27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Courier New</vt:lpstr>
      <vt:lpstr>Proxima Nova Bold</vt:lpstr>
      <vt:lpstr>Proxima Nova Light</vt:lpstr>
      <vt:lpstr>Proxima Nova Regular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Шовкопляс Григорий Филиппович</dc:creator>
  <cp:lastModifiedBy>Шовкопляс Григорий Филиппович</cp:lastModifiedBy>
  <cp:revision>195</cp:revision>
  <dcterms:created xsi:type="dcterms:W3CDTF">2020-02-21T22:57:25Z</dcterms:created>
  <dcterms:modified xsi:type="dcterms:W3CDTF">2020-11-14T15:11:35Z</dcterms:modified>
</cp:coreProperties>
</file>